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3" name="Google Shape;453;p20"/>
          <p:cNvSpPr txBox="1"/>
          <p:nvPr/>
        </p:nvSpPr>
        <p:spPr>
          <a:xfrm>
            <a:off x="404725" y="415761"/>
            <a:ext cx="6923638"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New York City TLC Project Prelimin</a:t>
            </a:r>
            <a:r>
              <a:rPr lang="en" sz="1600" b="1" dirty="0">
                <a:latin typeface="Google Sans SemiBold"/>
                <a:ea typeface="Google Sans SemiBold"/>
                <a:cs typeface="Google Sans SemiBold"/>
                <a:sym typeface="Google Sans SemiBold"/>
              </a:rPr>
              <a:t>ary Data Summary</a:t>
            </a:r>
            <a:endParaRPr sz="1900" dirty="0">
              <a:solidFill>
                <a:srgbClr val="000000"/>
              </a:solidFill>
              <a:latin typeface="Google Sans SemiBold"/>
              <a:ea typeface="Google Sans SemiBold"/>
              <a:cs typeface="Google Sans SemiBold"/>
              <a:sym typeface="Google Sans SemiBold"/>
            </a:endParaRPr>
          </a:p>
        </p:txBody>
      </p:sp>
      <p:sp>
        <p:nvSpPr>
          <p:cNvPr id="3" name="TextBox 2">
            <a:extLst>
              <a:ext uri="{FF2B5EF4-FFF2-40B4-BE49-F238E27FC236}">
                <a16:creationId xmlns:a16="http://schemas.microsoft.com/office/drawing/2014/main" id="{49923E51-099D-EBF8-1A5B-9F3B7EB09DAA}"/>
              </a:ext>
            </a:extLst>
          </p:cNvPr>
          <p:cNvSpPr txBox="1"/>
          <p:nvPr/>
        </p:nvSpPr>
        <p:spPr>
          <a:xfrm>
            <a:off x="404813" y="2027283"/>
            <a:ext cx="6923639" cy="1015663"/>
          </a:xfrm>
          <a:prstGeom prst="rect">
            <a:avLst/>
          </a:prstGeom>
          <a:noFill/>
        </p:spPr>
        <p:txBody>
          <a:bodyPr wrap="square">
            <a:spAutoFit/>
          </a:bodyPr>
          <a:lstStyle/>
          <a:p>
            <a:pPr algn="just"/>
            <a:r>
              <a:rPr lang="en-US" sz="1200" dirty="0">
                <a:latin typeface="Google Sans" panose="020B0604020202020204" charset="0"/>
                <a:ea typeface="Google Sans" panose="020B0604020202020204" charset="0"/>
                <a:cs typeface="Google Sans" panose="020B0604020202020204" charset="0"/>
              </a:rPr>
              <a:t>The NYC Taxi &amp; Limousine Commission has contracted with </a:t>
            </a:r>
            <a:r>
              <a:rPr lang="en-US" sz="1200" dirty="0" err="1">
                <a:latin typeface="Google Sans" panose="020B0604020202020204" charset="0"/>
                <a:ea typeface="Google Sans" panose="020B0604020202020204" charset="0"/>
                <a:cs typeface="Google Sans" panose="020B0604020202020204" charset="0"/>
              </a:rPr>
              <a:t>Automatidata</a:t>
            </a:r>
            <a:r>
              <a:rPr lang="en-US" sz="1200" dirty="0">
                <a:latin typeface="Google Sans" panose="020B0604020202020204" charset="0"/>
                <a:ea typeface="Google Sans" panose="020B0604020202020204" charset="0"/>
                <a:cs typeface="Google Sans" panose="020B0604020202020204" charset="0"/>
              </a:rPr>
              <a:t> to build a regression model that predicts taxi cab fares. In this part of project, the </a:t>
            </a:r>
            <a:r>
              <a:rPr lang="en-US" sz="1200" dirty="0" err="1">
                <a:latin typeface="Google Sans" panose="020B0604020202020204" charset="0"/>
                <a:ea typeface="Google Sans" panose="020B0604020202020204" charset="0"/>
                <a:cs typeface="Google Sans" panose="020B0604020202020204" charset="0"/>
              </a:rPr>
              <a:t>Automatidata</a:t>
            </a:r>
            <a:r>
              <a:rPr lang="en-US" sz="1200" dirty="0">
                <a:latin typeface="Google Sans" panose="020B0604020202020204" charset="0"/>
                <a:ea typeface="Google Sans" panose="020B0604020202020204" charset="0"/>
                <a:cs typeface="Google Sans" panose="020B0604020202020204" charset="0"/>
              </a:rPr>
              <a:t> data team performed a preliminary inspection of the data supplied by the  NYC Taxi and Limousine Commission in order to inform the team of key data variable descriptions, and ensure the information provided is suitable for generating clear and meaningful insights.</a:t>
            </a:r>
          </a:p>
        </p:txBody>
      </p:sp>
      <p:sp>
        <p:nvSpPr>
          <p:cNvPr id="5" name="TextBox 4">
            <a:extLst>
              <a:ext uri="{FF2B5EF4-FFF2-40B4-BE49-F238E27FC236}">
                <a16:creationId xmlns:a16="http://schemas.microsoft.com/office/drawing/2014/main" id="{5D907702-DCFB-9BCB-51DB-94856FE9C151}"/>
              </a:ext>
            </a:extLst>
          </p:cNvPr>
          <p:cNvSpPr txBox="1"/>
          <p:nvPr/>
        </p:nvSpPr>
        <p:spPr>
          <a:xfrm>
            <a:off x="404812" y="3790404"/>
            <a:ext cx="3481387" cy="2123658"/>
          </a:xfrm>
          <a:prstGeom prst="rect">
            <a:avLst/>
          </a:prstGeom>
          <a:noFill/>
        </p:spPr>
        <p:txBody>
          <a:bodyPr wrap="square">
            <a:spAutoFit/>
          </a:bodyPr>
          <a:lstStyle/>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Explored dataset to find any unusual values.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Considered which variables are most useful to build predictive models (in this case: </a:t>
            </a:r>
            <a:r>
              <a:rPr lang="en-US" sz="1200" dirty="0" err="1">
                <a:latin typeface="Google Sans" panose="020B0604020202020204" charset="0"/>
                <a:ea typeface="Google Sans" panose="020B0604020202020204" charset="0"/>
                <a:cs typeface="Google Sans" panose="020B0604020202020204" charset="0"/>
              </a:rPr>
              <a:t>total_amount</a:t>
            </a:r>
            <a:r>
              <a:rPr lang="en-US" sz="1200" dirty="0">
                <a:latin typeface="Google Sans" panose="020B0604020202020204" charset="0"/>
                <a:ea typeface="Google Sans" panose="020B0604020202020204" charset="0"/>
                <a:cs typeface="Google Sans" panose="020B0604020202020204" charset="0"/>
              </a:rPr>
              <a:t> and </a:t>
            </a:r>
            <a:r>
              <a:rPr lang="en-US" sz="1200" dirty="0" err="1">
                <a:latin typeface="Google Sans" panose="020B0604020202020204" charset="0"/>
                <a:ea typeface="Google Sans" panose="020B0604020202020204" charset="0"/>
                <a:cs typeface="Google Sans" panose="020B0604020202020204" charset="0"/>
              </a:rPr>
              <a:t>trip_distance</a:t>
            </a:r>
            <a:r>
              <a:rPr lang="en-US" sz="1200" dirty="0">
                <a:latin typeface="Google Sans" panose="020B0604020202020204" charset="0"/>
                <a:ea typeface="Google Sans" panose="020B0604020202020204" charset="0"/>
                <a:cs typeface="Google Sans" panose="020B0604020202020204" charset="0"/>
              </a:rPr>
              <a:t>; which work together to depict a taxi cab ride.)</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Considered potential interactions between the two chosen variables.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Examined which components of the provided data will provide relevant insights.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Built the groundwork for future exploratory data analysis, visualizations, and models.</a:t>
            </a:r>
          </a:p>
        </p:txBody>
      </p:sp>
      <p:sp>
        <p:nvSpPr>
          <p:cNvPr id="6" name="TextBox 5">
            <a:extLst>
              <a:ext uri="{FF2B5EF4-FFF2-40B4-BE49-F238E27FC236}">
                <a16:creationId xmlns:a16="http://schemas.microsoft.com/office/drawing/2014/main" id="{E6EDF5D0-17D8-852E-C0D3-6EA5756F08B6}"/>
              </a:ext>
            </a:extLst>
          </p:cNvPr>
          <p:cNvSpPr txBox="1"/>
          <p:nvPr/>
        </p:nvSpPr>
        <p:spPr>
          <a:xfrm>
            <a:off x="3886199" y="3790404"/>
            <a:ext cx="3424144" cy="1569660"/>
          </a:xfrm>
          <a:prstGeom prst="rect">
            <a:avLst/>
          </a:prstGeom>
          <a:noFill/>
        </p:spPr>
        <p:txBody>
          <a:bodyPr wrap="square">
            <a:spAutoFit/>
          </a:bodyPr>
          <a:lstStyle/>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This dataset includes variables that should be helpful for building prediction models on taxi cab ride fares.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The identified unusual values are trips that are a short distance but have high charges associated with them, as shown in the </a:t>
            </a:r>
            <a:r>
              <a:rPr lang="en-US" sz="1200" dirty="0" err="1">
                <a:latin typeface="Google Sans" panose="020B0604020202020204" charset="0"/>
                <a:ea typeface="Google Sans" panose="020B0604020202020204" charset="0"/>
                <a:cs typeface="Google Sans" panose="020B0604020202020204" charset="0"/>
              </a:rPr>
              <a:t>total_amount</a:t>
            </a:r>
            <a:r>
              <a:rPr lang="en-US" sz="1200" dirty="0">
                <a:latin typeface="Google Sans" panose="020B0604020202020204" charset="0"/>
                <a:ea typeface="Google Sans" panose="020B0604020202020204" charset="0"/>
                <a:cs typeface="Google Sans" panose="020B0604020202020204" charset="0"/>
              </a:rPr>
              <a:t> variable. Reference screenshots:</a:t>
            </a:r>
          </a:p>
        </p:txBody>
      </p:sp>
      <p:sp>
        <p:nvSpPr>
          <p:cNvPr id="7" name="Google Shape;156;p8">
            <a:extLst>
              <a:ext uri="{FF2B5EF4-FFF2-40B4-BE49-F238E27FC236}">
                <a16:creationId xmlns:a16="http://schemas.microsoft.com/office/drawing/2014/main" id="{01D7422F-7CC5-8FDB-DE4B-09D00A5780C5}"/>
              </a:ext>
            </a:extLst>
          </p:cNvPr>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dirty="0">
                <a:solidFill>
                  <a:schemeClr val="dk1"/>
                </a:solidFill>
                <a:latin typeface="Google Sans"/>
                <a:ea typeface="Google Sans"/>
                <a:cs typeface="Google Sans"/>
                <a:sym typeface="Google Sans"/>
              </a:rPr>
              <a:t>Total_amount variable </a:t>
            </a:r>
            <a:endParaRPr b="1" dirty="0"/>
          </a:p>
        </p:txBody>
      </p:sp>
      <p:pic>
        <p:nvPicPr>
          <p:cNvPr id="8" name="Google Shape;162;p8">
            <a:extLst>
              <a:ext uri="{FF2B5EF4-FFF2-40B4-BE49-F238E27FC236}">
                <a16:creationId xmlns:a16="http://schemas.microsoft.com/office/drawing/2014/main" id="{1111FF9B-683A-9303-680A-EC9E08B9521C}"/>
              </a:ext>
            </a:extLst>
          </p:cNvPr>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9" name="Google Shape;163;p8">
            <a:extLst>
              <a:ext uri="{FF2B5EF4-FFF2-40B4-BE49-F238E27FC236}">
                <a16:creationId xmlns:a16="http://schemas.microsoft.com/office/drawing/2014/main" id="{3B47DFCF-B8D2-80AF-5F21-421382E02BE2}"/>
              </a:ext>
            </a:extLst>
          </p:cNvPr>
          <p:cNvPicPr preferRelativeResize="0"/>
          <p:nvPr/>
        </p:nvPicPr>
        <p:blipFill>
          <a:blip r:embed="rId4">
            <a:alphaModFix/>
          </a:blip>
          <a:stretch>
            <a:fillRect/>
          </a:stretch>
        </p:blipFill>
        <p:spPr>
          <a:xfrm>
            <a:off x="5504300" y="5695575"/>
            <a:ext cx="737276" cy="3593225"/>
          </a:xfrm>
          <a:prstGeom prst="rect">
            <a:avLst/>
          </a:prstGeom>
          <a:noFill/>
          <a:ln>
            <a:noFill/>
          </a:ln>
        </p:spPr>
      </p:pic>
      <p:sp>
        <p:nvSpPr>
          <p:cNvPr id="10" name="Google Shape;161;p8">
            <a:extLst>
              <a:ext uri="{FF2B5EF4-FFF2-40B4-BE49-F238E27FC236}">
                <a16:creationId xmlns:a16="http://schemas.microsoft.com/office/drawing/2014/main" id="{3E843390-103B-08B6-44F4-A31E07AC3B84}"/>
              </a:ext>
            </a:extLst>
          </p:cNvPr>
          <p:cNvSpPr txBox="1">
            <a:spLocks/>
          </p:cNvSpPr>
          <p:nvPr/>
        </p:nvSpPr>
        <p:spPr>
          <a:xfrm>
            <a:off x="4051275" y="9304325"/>
            <a:ext cx="3219000" cy="620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85000"/>
              </a:lnSpc>
              <a:buClr>
                <a:schemeClr val="dk1"/>
              </a:buClr>
              <a:buSzPts val="770"/>
            </a:pPr>
            <a:r>
              <a:rPr lang="en-US" sz="1200" dirty="0">
                <a:solidFill>
                  <a:schemeClr val="dk1"/>
                </a:solidFill>
                <a:latin typeface="Google Sans" panose="020B0604020202020204" charset="0"/>
                <a:ea typeface="Google Sans" panose="020B0604020202020204" charset="0"/>
                <a:cs typeface="Google Sans" panose="020B0604020202020204" charset="0"/>
              </a:rPr>
              <a:t>[Alt-text] The </a:t>
            </a:r>
            <a:r>
              <a:rPr lang="en-US" sz="1200" dirty="0" err="1">
                <a:solidFill>
                  <a:schemeClr val="dk1"/>
                </a:solidFill>
                <a:latin typeface="Google Sans" panose="020B0604020202020204" charset="0"/>
                <a:ea typeface="Google Sans" panose="020B0604020202020204" charset="0"/>
                <a:cs typeface="Google Sans" panose="020B0604020202020204" charset="0"/>
              </a:rPr>
              <a:t>total_amount</a:t>
            </a:r>
            <a:r>
              <a:rPr lang="en-US" sz="1200" dirty="0">
                <a:solidFill>
                  <a:schemeClr val="dk1"/>
                </a:solidFill>
                <a:latin typeface="Google Sans" panose="020B0604020202020204" charset="0"/>
                <a:ea typeface="Google Sans" panose="020B0604020202020204" charset="0"/>
                <a:cs typeface="Google Sans" panose="020B0604020202020204" charset="0"/>
              </a:rPr>
              <a:t> variable indicates the necessity of further analyzing outlier variables.</a:t>
            </a:r>
            <a:endParaRPr lang="en-US" sz="2000" dirty="0">
              <a:latin typeface="Google Sans" panose="020B0604020202020204" charset="0"/>
              <a:ea typeface="Google Sans" panose="020B0604020202020204" charset="0"/>
              <a:cs typeface="Google Sans" panose="020B0604020202020204" charset="0"/>
            </a:endParaRPr>
          </a:p>
        </p:txBody>
      </p:sp>
      <p:sp>
        <p:nvSpPr>
          <p:cNvPr id="11" name="TextBox 10">
            <a:extLst>
              <a:ext uri="{FF2B5EF4-FFF2-40B4-BE49-F238E27FC236}">
                <a16:creationId xmlns:a16="http://schemas.microsoft.com/office/drawing/2014/main" id="{35087419-7FFD-C230-DB47-6BD4860F5CD3}"/>
              </a:ext>
            </a:extLst>
          </p:cNvPr>
          <p:cNvSpPr txBox="1"/>
          <p:nvPr/>
        </p:nvSpPr>
        <p:spPr>
          <a:xfrm>
            <a:off x="402488" y="7187575"/>
            <a:ext cx="3481387" cy="1754326"/>
          </a:xfrm>
          <a:prstGeom prst="rect">
            <a:avLst/>
          </a:prstGeom>
          <a:noFill/>
        </p:spPr>
        <p:txBody>
          <a:bodyPr wrap="square">
            <a:spAutoFit/>
          </a:bodyPr>
          <a:lstStyle/>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Conduct a complete exploratory data analysis.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Perform any data cleaning and data analysis steps to understand unusual variables (e.g., outliers).</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Use descriptive statistics to learn more about the data.</a:t>
            </a:r>
          </a:p>
          <a:p>
            <a:pPr marL="285750" indent="-285750" algn="just">
              <a:buFont typeface="Arial" panose="020B0604020202020204" pitchFamily="34" charset="0"/>
              <a:buChar char="•"/>
            </a:pPr>
            <a:r>
              <a:rPr lang="en-US" sz="1200" dirty="0">
                <a:latin typeface="Google Sans" panose="020B0604020202020204" charset="0"/>
                <a:ea typeface="Google Sans" panose="020B0604020202020204" charset="0"/>
                <a:cs typeface="Google Sans" panose="020B0604020202020204" charset="0"/>
              </a:rPr>
              <a:t>Create and run a regression model.</a:t>
            </a:r>
          </a:p>
          <a:p>
            <a:pPr marL="285750" indent="-285750" algn="just">
              <a:buFont typeface="Arial" panose="020B0604020202020204" pitchFamily="34" charset="0"/>
              <a:buChar char="•"/>
            </a:pPr>
            <a:endParaRPr lang="en-US" sz="1200" dirty="0">
              <a:latin typeface="Google Sans" panose="020B0604020202020204" charset="0"/>
              <a:ea typeface="Google Sans" panose="020B0604020202020204" charset="0"/>
              <a:cs typeface="Google Sans" panose="020B0604020202020204" charset="0"/>
            </a:endParaRPr>
          </a:p>
        </p:txBody>
      </p:sp>
      <p:sp>
        <p:nvSpPr>
          <p:cNvPr id="12" name="Google Shape;155;p8">
            <a:extLst>
              <a:ext uri="{FF2B5EF4-FFF2-40B4-BE49-F238E27FC236}">
                <a16:creationId xmlns:a16="http://schemas.microsoft.com/office/drawing/2014/main" id="{71589A79-9E79-5205-5DCF-F035CB2A0AF2}"/>
              </a:ext>
            </a:extLst>
          </p:cNvPr>
          <p:cNvSpPr txBox="1">
            <a:spLocks/>
          </p:cNvSpPr>
          <p:nvPr/>
        </p:nvSpPr>
        <p:spPr>
          <a:xfrm>
            <a:off x="1941150" y="677675"/>
            <a:ext cx="3890100" cy="581700"/>
          </a:xfrm>
          <a:prstGeom prst="rect">
            <a:avLst/>
          </a:prstGeom>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b="1" dirty="0"/>
              <a:t>Executive summary report</a:t>
            </a:r>
          </a:p>
          <a:p>
            <a:pPr algn="ctr">
              <a:buClr>
                <a:schemeClr val="dk1"/>
              </a:buClr>
              <a:buSzPts val="1100"/>
            </a:pPr>
            <a:r>
              <a:rPr lang="en-US" dirty="0"/>
              <a:t>Commission Prepared by </a:t>
            </a:r>
            <a:r>
              <a:rPr lang="en-US" b="1" dirty="0" err="1"/>
              <a:t>Automatidata</a:t>
            </a:r>
            <a:endParaRPr lang="en-US" b="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276</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Roboto</vt:lpstr>
      <vt:lpstr>Work Sans</vt:lpstr>
      <vt:lpstr>PT Sans Narrow</vt:lpstr>
      <vt:lpstr>Calibri</vt:lpstr>
      <vt:lpstr>Arial</vt:lpstr>
      <vt:lpstr>Lato</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Fırat Olçum</cp:lastModifiedBy>
  <cp:revision>3</cp:revision>
  <dcterms:modified xsi:type="dcterms:W3CDTF">2023-09-08T21:12:36Z</dcterms:modified>
</cp:coreProperties>
</file>